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47" r:id="rId3"/>
    <p:sldId id="348" r:id="rId4"/>
    <p:sldId id="349" r:id="rId5"/>
    <p:sldId id="350" r:id="rId6"/>
    <p:sldId id="353" r:id="rId7"/>
    <p:sldId id="354" r:id="rId8"/>
    <p:sldId id="356" r:id="rId9"/>
    <p:sldId id="257" r:id="rId10"/>
    <p:sldId id="342" r:id="rId11"/>
    <p:sldId id="258" r:id="rId12"/>
    <p:sldId id="351" r:id="rId13"/>
    <p:sldId id="344" r:id="rId14"/>
    <p:sldId id="345" r:id="rId15"/>
    <p:sldId id="346" r:id="rId16"/>
    <p:sldId id="282" r:id="rId17"/>
    <p:sldId id="284" r:id="rId18"/>
    <p:sldId id="286" r:id="rId19"/>
    <p:sldId id="288" r:id="rId20"/>
    <p:sldId id="289" r:id="rId21"/>
    <p:sldId id="291" r:id="rId22"/>
    <p:sldId id="292" r:id="rId23"/>
    <p:sldId id="293" r:id="rId24"/>
    <p:sldId id="294" r:id="rId25"/>
    <p:sldId id="352" r:id="rId26"/>
    <p:sldId id="301" r:id="rId27"/>
    <p:sldId id="302" r:id="rId28"/>
    <p:sldId id="303" r:id="rId29"/>
    <p:sldId id="357" r:id="rId3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000099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-98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E5127-57B9-4407-8216-4F098472A7ED}" type="datetimeFigureOut">
              <a:rPr lang="zh-CN" altLang="en-US" smtClean="0"/>
              <a:pPr/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4485E-DD71-4D75-801B-013394B35E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 smtClean="0">
                <a:solidFill>
                  <a:srgbClr val="800000"/>
                </a:solidFill>
              </a:rPr>
              <a:t>Introduction to Convolutional Neural Network</a:t>
            </a:r>
            <a:endParaRPr lang="zh-CN" altLang="en-US" b="1" dirty="0">
              <a:solidFill>
                <a:srgbClr val="800000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91680" y="4941168"/>
            <a:ext cx="6400800" cy="1752600"/>
          </a:xfrm>
        </p:spPr>
        <p:txBody>
          <a:bodyPr/>
          <a:lstStyle/>
          <a:p>
            <a:r>
              <a:rPr lang="en-US" altLang="zh-CN" dirty="0" smtClean="0"/>
              <a:t>Bailing Zhang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79712" y="480791"/>
            <a:ext cx="60006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CSE301 Bio-computation Week 6, Oct 19, 2015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11663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zh-CN" sz="4000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Background of Deep Learning (1)</a:t>
            </a:r>
            <a:br>
              <a:rPr lang="en-US" altLang="zh-CN" sz="4000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US" altLang="zh-CN" sz="3100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Feature Representations</a:t>
            </a:r>
            <a:endParaRPr lang="zh-CN" altLang="en-US" sz="3100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1571612"/>
            <a:ext cx="8654409" cy="50720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379"/>
            <a:ext cx="8907882" cy="11430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sz="4000" b="1" dirty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Classical Computer Vision Pipeline </a:t>
            </a:r>
            <a:endParaRPr lang="zh-CN" altLang="en-US" sz="4000" b="1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85565" y="980728"/>
            <a:ext cx="800105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dirty="0"/>
          </a:p>
          <a:p>
            <a:endParaRPr lang="zh-CN" altLang="en-US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1.Select / develop </a:t>
            </a:r>
            <a:r>
              <a:rPr lang="en-US" altLang="zh-CN" sz="2400" dirty="0" smtClean="0"/>
              <a:t>features ( e.g., SURF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HoG</a:t>
            </a:r>
            <a:r>
              <a:rPr lang="en-US" altLang="zh-CN" sz="2400" dirty="0"/>
              <a:t>, SIFT, RIFT, </a:t>
            </a:r>
            <a:r>
              <a:rPr lang="en-US" altLang="zh-CN" sz="2400" dirty="0" smtClean="0"/>
              <a:t>…) 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2.Add on top of this Machine Learning for </a:t>
            </a:r>
            <a:r>
              <a:rPr lang="en-US" altLang="zh-CN" sz="2400" dirty="0" smtClean="0"/>
              <a:t>recognition </a:t>
            </a:r>
            <a:r>
              <a:rPr lang="en-US" altLang="zh-CN" sz="2400" dirty="0"/>
              <a:t>and train classifier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289052"/>
            <a:ext cx="2889627" cy="1928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954259" y="3701015"/>
            <a:ext cx="5857875" cy="110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矩形 5"/>
          <p:cNvSpPr/>
          <p:nvPr/>
        </p:nvSpPr>
        <p:spPr>
          <a:xfrm>
            <a:off x="471333" y="5373216"/>
            <a:ext cx="7429520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dirty="0"/>
          </a:p>
          <a:p>
            <a:r>
              <a:rPr lang="en-US" altLang="zh-CN" sz="2800" dirty="0"/>
              <a:t>Classical CV feature definition is </a:t>
            </a:r>
            <a:r>
              <a:rPr lang="en-US" altLang="zh-CN" sz="2800" dirty="0" smtClean="0"/>
              <a:t>domain-specific, hand engineered,  </a:t>
            </a:r>
            <a:r>
              <a:rPr lang="en-US" altLang="zh-CN" sz="2800" dirty="0"/>
              <a:t>and time-consuming 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0282" y="11663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Features for machine learning</a:t>
            </a:r>
            <a:endParaRPr lang="zh-CN" altLang="en-US" b="1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997" y="1659865"/>
            <a:ext cx="1909762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1327" y="1531628"/>
            <a:ext cx="1728191" cy="13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193" y="1562382"/>
            <a:ext cx="1909761" cy="13318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6726009" y="1759907"/>
            <a:ext cx="1152128" cy="8640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13" y="3231809"/>
            <a:ext cx="1788673" cy="13584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1327" y="3348014"/>
            <a:ext cx="1747442" cy="1313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212" y="3546624"/>
            <a:ext cx="1047750" cy="116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6094" y="5038419"/>
            <a:ext cx="1217192" cy="1615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852" y="4907036"/>
            <a:ext cx="1888737" cy="1640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7504" y="2191955"/>
            <a:ext cx="75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image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7504" y="4178127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audio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0282" y="5949280"/>
            <a:ext cx="548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text</a:t>
            </a:r>
            <a:endParaRPr lang="zh-CN" altLang="en-US" dirty="0"/>
          </a:p>
        </p:txBody>
      </p:sp>
      <p:sp>
        <p:nvSpPr>
          <p:cNvPr id="7" name="右箭头 6"/>
          <p:cNvSpPr/>
          <p:nvPr/>
        </p:nvSpPr>
        <p:spPr>
          <a:xfrm>
            <a:off x="3137759" y="2376621"/>
            <a:ext cx="509787" cy="333969"/>
          </a:xfrm>
          <a:prstGeom prst="rightArrow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右箭头 16"/>
          <p:cNvSpPr/>
          <p:nvPr/>
        </p:nvSpPr>
        <p:spPr>
          <a:xfrm>
            <a:off x="5655500" y="2158154"/>
            <a:ext cx="509787" cy="333969"/>
          </a:xfrm>
          <a:prstGeom prst="rightArrow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右箭头 17"/>
          <p:cNvSpPr/>
          <p:nvPr/>
        </p:nvSpPr>
        <p:spPr>
          <a:xfrm>
            <a:off x="3257814" y="3837004"/>
            <a:ext cx="509787" cy="333969"/>
          </a:xfrm>
          <a:prstGeom prst="rightArrow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右箭头 18"/>
          <p:cNvSpPr/>
          <p:nvPr/>
        </p:nvSpPr>
        <p:spPr>
          <a:xfrm>
            <a:off x="5646389" y="4004662"/>
            <a:ext cx="509787" cy="333969"/>
          </a:xfrm>
          <a:prstGeom prst="rightArrow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右箭头 19"/>
          <p:cNvSpPr/>
          <p:nvPr/>
        </p:nvSpPr>
        <p:spPr>
          <a:xfrm>
            <a:off x="2984099" y="5560342"/>
            <a:ext cx="509787" cy="333969"/>
          </a:xfrm>
          <a:prstGeom prst="rightArrow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右箭头 20"/>
          <p:cNvSpPr/>
          <p:nvPr/>
        </p:nvSpPr>
        <p:spPr>
          <a:xfrm>
            <a:off x="5866825" y="5615311"/>
            <a:ext cx="509787" cy="333969"/>
          </a:xfrm>
          <a:prstGeom prst="rightArrow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36625" y="6488668"/>
            <a:ext cx="12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Text feature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444208" y="5661422"/>
            <a:ext cx="1283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Web search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386401" y="4826293"/>
            <a:ext cx="1183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Speaker ID</a:t>
            </a:r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812025" y="4669087"/>
            <a:ext cx="1468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Audio feature</a:t>
            </a:r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376612" y="2908711"/>
            <a:ext cx="1753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Object detection</a:t>
            </a:r>
            <a:endParaRPr lang="zh-CN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812025" y="2924944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Image feature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9106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176" y="-20662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zh-CN" sz="4000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Computer vision features</a:t>
            </a:r>
            <a:endParaRPr lang="zh-CN" altLang="en-US" sz="4000" b="1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1285860"/>
            <a:ext cx="8072494" cy="5335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14480" y="4133850"/>
            <a:ext cx="6838950" cy="2724150"/>
          </a:xfrm>
          <a:prstGeom prst="rect">
            <a:avLst/>
          </a:prstGeom>
          <a:noFill/>
          <a:ln w="3175">
            <a:solidFill>
              <a:srgbClr val="FF0000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25011"/>
            <a:ext cx="8928992" cy="114300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Learning Feature Representations</a:t>
            </a:r>
            <a:endParaRPr lang="zh-CN" altLang="en-US" b="1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45852" y="2626877"/>
            <a:ext cx="480221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zh-CN" sz="2400" dirty="0"/>
              <a:t>Most perception (input processing) in </a:t>
            </a:r>
            <a:r>
              <a:rPr lang="en-US" altLang="zh-CN" sz="2400" dirty="0" smtClean="0"/>
              <a:t>the brain </a:t>
            </a:r>
            <a:r>
              <a:rPr lang="en-US" altLang="zh-CN" sz="2400" dirty="0"/>
              <a:t>may be due to </a:t>
            </a:r>
            <a:r>
              <a:rPr lang="en-US" altLang="zh-CN" sz="2400" b="1" dirty="0">
                <a:solidFill>
                  <a:srgbClr val="FF0000"/>
                </a:solidFill>
              </a:rPr>
              <a:t>one learning algorithm</a:t>
            </a:r>
            <a:r>
              <a:rPr lang="en-US" altLang="zh-CN" sz="2400" dirty="0" smtClean="0"/>
              <a:t>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altLang="zh-CN" sz="2400" dirty="0"/>
              <a:t>Build learning </a:t>
            </a:r>
            <a:r>
              <a:rPr lang="en-US" altLang="zh-CN" sz="2400" dirty="0" smtClean="0"/>
              <a:t>algorithms that </a:t>
            </a:r>
            <a:r>
              <a:rPr lang="en-US" altLang="zh-CN" sz="2400" dirty="0"/>
              <a:t>mimic the brain.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altLang="zh-CN" sz="2400" dirty="0"/>
              <a:t>Most of human intelligence </a:t>
            </a:r>
            <a:r>
              <a:rPr lang="en-US" altLang="zh-CN" sz="2400" dirty="0" smtClean="0"/>
              <a:t>may be </a:t>
            </a:r>
            <a:r>
              <a:rPr lang="en-US" altLang="zh-CN" sz="2400" dirty="0"/>
              <a:t>due to </a:t>
            </a:r>
            <a:r>
              <a:rPr lang="en-US" altLang="zh-CN" sz="2400" b="1" dirty="0">
                <a:solidFill>
                  <a:srgbClr val="FF0000"/>
                </a:solidFill>
              </a:rPr>
              <a:t>one learning algorithm</a:t>
            </a:r>
            <a:r>
              <a:rPr lang="en-US" altLang="zh-CN" sz="2400" dirty="0"/>
              <a:t>.</a:t>
            </a:r>
            <a:endParaRPr lang="zh-CN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395536" y="1980151"/>
            <a:ext cx="1556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/>
              <a:t>The idea:</a:t>
            </a:r>
            <a:endParaRPr lang="zh-CN" altLang="en-US" sz="2800" b="1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2120643"/>
            <a:ext cx="3305175" cy="3295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矩形 4"/>
          <p:cNvSpPr/>
          <p:nvPr/>
        </p:nvSpPr>
        <p:spPr>
          <a:xfrm>
            <a:off x="683568" y="6021288"/>
            <a:ext cx="76510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/>
              <a:t>one learning </a:t>
            </a:r>
            <a:r>
              <a:rPr lang="en-US" altLang="zh-CN" sz="2800" dirty="0" smtClean="0"/>
              <a:t>algorithm   		end-to-end system!</a:t>
            </a:r>
            <a:endParaRPr lang="zh-CN" altLang="en-US" sz="2800" dirty="0"/>
          </a:p>
        </p:txBody>
      </p:sp>
      <p:sp>
        <p:nvSpPr>
          <p:cNvPr id="6" name="右箭头 5"/>
          <p:cNvSpPr/>
          <p:nvPr/>
        </p:nvSpPr>
        <p:spPr>
          <a:xfrm>
            <a:off x="4230724" y="6170767"/>
            <a:ext cx="701316" cy="2423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5720" y="0"/>
            <a:ext cx="8858280" cy="764704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b="1" dirty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Background of Deep Learning </a:t>
            </a:r>
            <a:r>
              <a:rPr lang="en-US" altLang="zh-CN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(2)</a:t>
            </a:r>
            <a:r>
              <a:rPr lang="en-US" altLang="zh-CN" b="1" dirty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/>
            </a:r>
            <a:br>
              <a:rPr lang="en-US" altLang="zh-CN" b="1" dirty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US" altLang="zh-CN" sz="2700" b="1" dirty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Learning </a:t>
            </a:r>
            <a:r>
              <a:rPr lang="en-US" altLang="zh-CN" sz="2700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Feature Hierarchy</a:t>
            </a:r>
            <a:endParaRPr lang="zh-CN" altLang="en-US" sz="2700" b="1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1643050"/>
            <a:ext cx="478802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 </a:t>
            </a:r>
            <a:r>
              <a:rPr lang="en-US" altLang="zh-CN" sz="2800" b="1" dirty="0" smtClean="0"/>
              <a:t>Deep Learning </a:t>
            </a:r>
          </a:p>
          <a:p>
            <a:r>
              <a:rPr lang="en-US" altLang="zh-CN" sz="2800" dirty="0" smtClean="0"/>
              <a:t>– Deep architectures can be representationally efficient. </a:t>
            </a:r>
          </a:p>
          <a:p>
            <a:r>
              <a:rPr lang="en-US" altLang="zh-CN" sz="2800" dirty="0" smtClean="0"/>
              <a:t>– Natural progression from low level to high level structures. </a:t>
            </a:r>
          </a:p>
          <a:p>
            <a:r>
              <a:rPr lang="en-US" altLang="zh-CN" sz="2800" dirty="0" smtClean="0"/>
              <a:t>– Can share the lower-level representations for multiple tasks. </a:t>
            </a:r>
          </a:p>
        </p:txBody>
      </p:sp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1196752"/>
            <a:ext cx="4559108" cy="550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18864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altLang="zh-CN" sz="3600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End-to-end Object Recognition System</a:t>
            </a:r>
            <a:endParaRPr lang="zh-CN" altLang="en-US" sz="3600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95536" y="4449677"/>
            <a:ext cx="84969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How to use data to optimize features for the given task?</a:t>
            </a:r>
            <a:endParaRPr lang="zh-CN" altLang="en-US" sz="28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840" y="2442592"/>
            <a:ext cx="1276350" cy="1257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3193948" y="2614042"/>
            <a:ext cx="165618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F0000"/>
                </a:solidFill>
              </a:rPr>
              <a:t>Feature</a:t>
            </a:r>
          </a:p>
          <a:p>
            <a:pPr algn="ctr"/>
            <a:r>
              <a:rPr lang="en-US" altLang="zh-CN" sz="2400" b="1" dirty="0" smtClean="0">
                <a:solidFill>
                  <a:srgbClr val="FF0000"/>
                </a:solidFill>
              </a:rPr>
              <a:t>extractor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5653156" y="2614042"/>
            <a:ext cx="168747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/>
              <a:t>classifier</a:t>
            </a:r>
            <a:endParaRPr lang="zh-CN" altLang="en-US" sz="2800" dirty="0"/>
          </a:p>
        </p:txBody>
      </p:sp>
      <p:cxnSp>
        <p:nvCxnSpPr>
          <p:cNvPr id="8" name="直接箭头连接符 7"/>
          <p:cNvCxnSpPr>
            <a:endCxn id="6" idx="0"/>
          </p:cNvCxnSpPr>
          <p:nvPr/>
        </p:nvCxnSpPr>
        <p:spPr>
          <a:xfrm>
            <a:off x="6496895" y="1772816"/>
            <a:ext cx="0" cy="841226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228184" y="1403484"/>
            <a:ext cx="663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“car”</a:t>
            </a:r>
            <a:endParaRPr lang="zh-CN" altLang="en-US" dirty="0"/>
          </a:p>
        </p:txBody>
      </p:sp>
      <p:cxnSp>
        <p:nvCxnSpPr>
          <p:cNvPr id="12" name="直接箭头连接符 11"/>
          <p:cNvCxnSpPr>
            <a:stCxn id="7170" idx="3"/>
            <a:endCxn id="3" idx="1"/>
          </p:cNvCxnSpPr>
          <p:nvPr/>
        </p:nvCxnSpPr>
        <p:spPr>
          <a:xfrm>
            <a:off x="2417190" y="3071242"/>
            <a:ext cx="776758" cy="0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4850132" y="3071242"/>
            <a:ext cx="776758" cy="0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915816" y="2145103"/>
            <a:ext cx="5007827" cy="2016224"/>
          </a:xfrm>
          <a:prstGeom prst="rect">
            <a:avLst/>
          </a:prstGeom>
          <a:solidFill>
            <a:srgbClr val="FFFF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17154" y="5229199"/>
            <a:ext cx="857256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/>
              <a:t>– Everything becomes adaptive.</a:t>
            </a:r>
          </a:p>
          <a:p>
            <a:r>
              <a:rPr lang="en-US" altLang="zh-CN" sz="2800" dirty="0" smtClean="0"/>
              <a:t>– No </a:t>
            </a:r>
            <a:r>
              <a:rPr lang="en-US" altLang="zh-CN" sz="2800" dirty="0" err="1" smtClean="0"/>
              <a:t>disticntion</a:t>
            </a:r>
            <a:r>
              <a:rPr lang="en-US" altLang="zh-CN" sz="2800" dirty="0" smtClean="0"/>
              <a:t> between feature extractor and classifier.</a:t>
            </a:r>
          </a:p>
          <a:p>
            <a:r>
              <a:rPr lang="en-US" altLang="zh-CN" sz="2800" dirty="0" smtClean="0"/>
              <a:t>– Big non-linear system trained from raw pixels to labels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8864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End-to-end Object Recognition System</a:t>
            </a:r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0100" y="1785926"/>
            <a:ext cx="6619875" cy="2171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矩形 5"/>
          <p:cNvSpPr/>
          <p:nvPr/>
        </p:nvSpPr>
        <p:spPr>
          <a:xfrm>
            <a:off x="500034" y="4643446"/>
            <a:ext cx="842968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</a:rPr>
              <a:t>Q: </a:t>
            </a:r>
            <a:r>
              <a:rPr lang="en-US" altLang="zh-CN" sz="2800" dirty="0" smtClean="0"/>
              <a:t>How can we build such a highly non-linear system?</a:t>
            </a:r>
          </a:p>
          <a:p>
            <a:r>
              <a:rPr lang="en-US" altLang="zh-CN" sz="2800" b="1" dirty="0" smtClean="0">
                <a:solidFill>
                  <a:srgbClr val="FF0000"/>
                </a:solidFill>
              </a:rPr>
              <a:t>A: </a:t>
            </a:r>
            <a:r>
              <a:rPr lang="en-US" altLang="zh-CN" sz="2800" dirty="0" smtClean="0"/>
              <a:t>By combining simple building blocks we can make more and more complex systems.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693" y="116632"/>
            <a:ext cx="8229600" cy="1143000"/>
          </a:xfrm>
        </p:spPr>
        <p:txBody>
          <a:bodyPr/>
          <a:lstStyle/>
          <a:p>
            <a:r>
              <a:rPr lang="en-US" altLang="zh-CN" b="1" dirty="0" smtClean="0"/>
              <a:t>Building A Complicated Function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57158" y="1428736"/>
            <a:ext cx="26661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/>
              <a:t>Simple Functions</a:t>
            </a:r>
            <a:endParaRPr lang="zh-CN" altLang="en-US" sz="2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1928802"/>
            <a:ext cx="8530675" cy="3357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矩形 4"/>
          <p:cNvSpPr/>
          <p:nvPr/>
        </p:nvSpPr>
        <p:spPr>
          <a:xfrm>
            <a:off x="642910" y="5288340"/>
            <a:ext cx="81439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/>
              <a:t>– Function composition is at the core of deep learning methods.</a:t>
            </a:r>
          </a:p>
          <a:p>
            <a:r>
              <a:rPr lang="en-US" altLang="zh-CN" sz="2400" dirty="0" smtClean="0"/>
              <a:t>– Each “simple function” will have parameters subject to training.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42852"/>
            <a:ext cx="8686800" cy="1082660"/>
          </a:xfrm>
        </p:spPr>
        <p:txBody>
          <a:bodyPr>
            <a:normAutofit fontScale="90000"/>
          </a:bodyPr>
          <a:lstStyle/>
          <a:p>
            <a:r>
              <a:rPr lang="en-US" altLang="zh-CN" b="1" dirty="0" smtClean="0"/>
              <a:t>Implementing A Complicated Function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643174" y="1285860"/>
            <a:ext cx="33629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/>
              <a:t>Complicated Function</a:t>
            </a:r>
            <a:endParaRPr lang="zh-CN" altLang="en-US" sz="28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596" y="1857364"/>
            <a:ext cx="8518934" cy="4357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-99392"/>
            <a:ext cx="8229600" cy="936104"/>
          </a:xfrm>
        </p:spPr>
        <p:txBody>
          <a:bodyPr/>
          <a:lstStyle/>
          <a:p>
            <a:pPr algn="l"/>
            <a:r>
              <a:rPr lang="en-US" altLang="zh-CN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Impact of Deep Learning</a:t>
            </a:r>
            <a:endParaRPr lang="zh-CN" altLang="en-US" b="1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82709"/>
            <a:ext cx="8670286" cy="10025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85211"/>
            <a:ext cx="9030273" cy="5085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0" y="1785211"/>
            <a:ext cx="1691680" cy="2435877"/>
          </a:xfrm>
          <a:prstGeom prst="rect">
            <a:avLst/>
          </a:prstGeom>
          <a:solidFill>
            <a:srgbClr val="FF0000">
              <a:alpha val="39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41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16632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altLang="zh-CN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Intuition Behind Deep Neural Nets</a:t>
            </a:r>
            <a:endParaRPr lang="zh-CN" altLang="en-US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596" y="1428736"/>
            <a:ext cx="8325209" cy="3000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矩形 3"/>
          <p:cNvSpPr/>
          <p:nvPr/>
        </p:nvSpPr>
        <p:spPr>
          <a:xfrm>
            <a:off x="428596" y="5000636"/>
            <a:ext cx="842968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NOTE: Each black box can have trainable parameters.</a:t>
            </a:r>
          </a:p>
          <a:p>
            <a:r>
              <a:rPr lang="en-US" altLang="zh-CN" sz="2800" dirty="0" smtClean="0"/>
              <a:t>Their composition makes a highly non-linear system.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88640"/>
            <a:ext cx="9108504" cy="1143000"/>
          </a:xfrm>
        </p:spPr>
        <p:txBody>
          <a:bodyPr>
            <a:normAutofit fontScale="90000"/>
          </a:bodyPr>
          <a:lstStyle/>
          <a:p>
            <a:r>
              <a:rPr lang="en-US" altLang="zh-CN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Intuition Behind Deep Neural Nets</a:t>
            </a:r>
            <a:endParaRPr lang="zh-CN" altLang="en-US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1643050"/>
            <a:ext cx="8662576" cy="3786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矩形 3"/>
          <p:cNvSpPr/>
          <p:nvPr/>
        </p:nvSpPr>
        <p:spPr>
          <a:xfrm>
            <a:off x="571472" y="5715016"/>
            <a:ext cx="79296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NOTE: System produces a hierarchy of features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231" y="188640"/>
            <a:ext cx="8964488" cy="1143000"/>
          </a:xfrm>
        </p:spPr>
        <p:txBody>
          <a:bodyPr>
            <a:normAutofit/>
          </a:bodyPr>
          <a:lstStyle/>
          <a:p>
            <a:r>
              <a:rPr lang="en-US" altLang="zh-CN" sz="3600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Intuition Behind Deep Neural Nets</a:t>
            </a:r>
            <a:endParaRPr lang="zh-CN" altLang="en-US" sz="3600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1428736"/>
            <a:ext cx="7880957" cy="4714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24744"/>
            <a:ext cx="8525747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484784"/>
            <a:ext cx="8256984" cy="51606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4000" b="1" dirty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Background of Deep Learning </a:t>
            </a:r>
            <a:r>
              <a:rPr lang="en-US" altLang="zh-CN" sz="4000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(3)</a:t>
            </a:r>
            <a:br>
              <a:rPr lang="en-US" altLang="zh-CN" sz="4000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US" altLang="zh-CN" sz="3600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driving force from big data</a:t>
            </a:r>
            <a:r>
              <a:rPr lang="en-US" altLang="zh-CN" sz="3600" b="1" dirty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/>
            </a:r>
            <a:br>
              <a:rPr lang="en-US" altLang="zh-CN" sz="3600" b="1" dirty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endParaRPr lang="zh-CN" altLang="en-US" sz="3600" dirty="0"/>
          </a:p>
        </p:txBody>
      </p:sp>
      <p:sp>
        <p:nvSpPr>
          <p:cNvPr id="3" name="矩形 2"/>
          <p:cNvSpPr/>
          <p:nvPr/>
        </p:nvSpPr>
        <p:spPr>
          <a:xfrm>
            <a:off x="122574" y="1575643"/>
            <a:ext cx="30311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/>
              <a:t>Virtuous circle of AI</a:t>
            </a:r>
            <a:endParaRPr lang="zh-CN" altLang="en-US" sz="2800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74" y="2564904"/>
            <a:ext cx="3369430" cy="2880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5436096" y="1556792"/>
            <a:ext cx="30325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/>
              <a:t>Learning from </a:t>
            </a:r>
            <a:r>
              <a:rPr lang="en-US" altLang="zh-CN" sz="2800" dirty="0" smtClean="0"/>
              <a:t> </a:t>
            </a:r>
            <a:r>
              <a:rPr lang="en-US" altLang="zh-CN" sz="2800" dirty="0"/>
              <a:t>data</a:t>
            </a:r>
            <a:endParaRPr lang="zh-CN" altLang="en-US" sz="2800" dirty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2276376"/>
            <a:ext cx="5292134" cy="3222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193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Summarizing Key Ideas of </a:t>
            </a:r>
            <a:br>
              <a:rPr lang="en-US" altLang="zh-CN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US" altLang="zh-CN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DEEP LEARNING</a:t>
            </a:r>
            <a:endParaRPr lang="zh-CN" altLang="en-US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9552" y="2132856"/>
            <a:ext cx="785818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sz="2800" b="1" dirty="0" smtClean="0">
                <a:solidFill>
                  <a:srgbClr val="0000FF"/>
                </a:solidFill>
              </a:rPr>
              <a:t>We need non-linear system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sz="2800" b="1" dirty="0" smtClean="0">
                <a:solidFill>
                  <a:srgbClr val="0000FF"/>
                </a:solidFill>
              </a:rPr>
              <a:t>We need to learn it from data (big data!)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sz="2800" b="1" dirty="0" smtClean="0">
                <a:solidFill>
                  <a:srgbClr val="0000FF"/>
                </a:solidFill>
              </a:rPr>
              <a:t>Build feature hierarchies (function composition)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sz="2800" b="1" dirty="0" smtClean="0">
                <a:solidFill>
                  <a:srgbClr val="0000FF"/>
                </a:solidFill>
              </a:rPr>
              <a:t>End-to-end learning</a:t>
            </a:r>
            <a:endParaRPr lang="zh-CN" altLang="en-US" sz="2800" b="1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18140" y="116632"/>
            <a:ext cx="9054635" cy="1143000"/>
          </a:xfrm>
        </p:spPr>
        <p:txBody>
          <a:bodyPr>
            <a:normAutofit fontScale="90000"/>
          </a:bodyPr>
          <a:lstStyle/>
          <a:p>
            <a:r>
              <a:rPr lang="en-US" altLang="zh-CN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Formal Definition of Deep Learning</a:t>
            </a:r>
            <a:endParaRPr lang="zh-CN" altLang="en-US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85720" y="1714488"/>
            <a:ext cx="867876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</a:rPr>
              <a:t>A Deep Learning method is: </a:t>
            </a:r>
            <a:r>
              <a:rPr lang="en-US" altLang="zh-CN" sz="2800" b="1" dirty="0" smtClean="0"/>
              <a:t>a method which makes</a:t>
            </a:r>
          </a:p>
          <a:p>
            <a:r>
              <a:rPr lang="en-US" altLang="zh-CN" sz="2800" dirty="0" smtClean="0"/>
              <a:t>predictions by using a sequence of non-linear processing</a:t>
            </a:r>
          </a:p>
          <a:p>
            <a:r>
              <a:rPr lang="en-US" altLang="zh-CN" sz="2800" dirty="0" smtClean="0"/>
              <a:t>stages. The resulting intermediate representations can be interpreted as feature hierarchies and the whole system is jointly learned from data.</a:t>
            </a:r>
          </a:p>
          <a:p>
            <a:endParaRPr lang="en-US" altLang="zh-CN" sz="2800" dirty="0" smtClean="0"/>
          </a:p>
          <a:p>
            <a:r>
              <a:rPr lang="en-US" altLang="zh-CN" sz="2800" dirty="0" smtClean="0"/>
              <a:t>Some deep learning methods are probabilistic, others are loss-based, some are supervised, other unsupervised...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4381" y="260648"/>
            <a:ext cx="8229600" cy="1143000"/>
          </a:xfrm>
        </p:spPr>
        <p:txBody>
          <a:bodyPr/>
          <a:lstStyle/>
          <a:p>
            <a:r>
              <a:rPr lang="en-US" altLang="zh-CN" b="1" dirty="0" smtClean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Recall: Neural Nets</a:t>
            </a:r>
            <a:endParaRPr lang="zh-CN" altLang="en-US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59850" y="3208359"/>
            <a:ext cx="82153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 smtClean="0"/>
              <a:t>NOTE: </a:t>
            </a:r>
          </a:p>
          <a:p>
            <a:r>
              <a:rPr lang="en-US" altLang="zh-CN" sz="2400" b="1" dirty="0" smtClean="0">
                <a:solidFill>
                  <a:srgbClr val="000099"/>
                </a:solidFill>
              </a:rPr>
              <a:t>In practice, any (</a:t>
            </a:r>
            <a:r>
              <a:rPr lang="en-US" altLang="zh-CN" sz="2400" b="1" dirty="0" err="1" smtClean="0">
                <a:solidFill>
                  <a:srgbClr val="000099"/>
                </a:solidFill>
              </a:rPr>
              <a:t>a.e</a:t>
            </a:r>
            <a:r>
              <a:rPr lang="en-US" altLang="zh-CN" sz="2400" b="1" dirty="0" smtClean="0">
                <a:solidFill>
                  <a:srgbClr val="000099"/>
                </a:solidFill>
              </a:rPr>
              <a:t>. differentiable) non-linear transformation is potentially good.</a:t>
            </a:r>
            <a:endParaRPr lang="zh-CN" altLang="en-US" sz="2400" b="1" dirty="0">
              <a:solidFill>
                <a:srgbClr val="000099"/>
              </a:solidFill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1412776"/>
            <a:ext cx="8706506" cy="178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4581128"/>
            <a:ext cx="5147187" cy="194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26154" y="5008453"/>
            <a:ext cx="15118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Example: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180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38347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217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047"/>
            <a:ext cx="9036496" cy="6781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806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57" y="116632"/>
            <a:ext cx="8827522" cy="6624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7366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3" y="223838"/>
            <a:ext cx="9058275" cy="6410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9524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734550" cy="7258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4880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" y="33338"/>
            <a:ext cx="9029700" cy="679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7840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4282" y="0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sz="4000" b="1" dirty="0">
                <a:solidFill>
                  <a:srgbClr val="8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Deep Learning – from Research to Technology </a:t>
            </a:r>
            <a:endParaRPr lang="zh-CN" altLang="en-US" sz="4000" b="1" dirty="0">
              <a:solidFill>
                <a:srgbClr val="800000"/>
              </a:solidFill>
              <a:latin typeface="Tahoma" pitchFamily="34" charset="0"/>
              <a:cs typeface="Tahoma" pitchFamily="34" charset="0"/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741" y="1700808"/>
            <a:ext cx="8786842" cy="44167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矩形 7"/>
          <p:cNvSpPr/>
          <p:nvPr/>
        </p:nvSpPr>
        <p:spPr>
          <a:xfrm>
            <a:off x="214282" y="5934670"/>
            <a:ext cx="835824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dirty="0"/>
          </a:p>
          <a:p>
            <a:r>
              <a:rPr lang="en-US" altLang="zh-CN" sz="2400" b="1" dirty="0"/>
              <a:t>Deep Learning - breakthrough in visual and speech recognition 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976</TotalTime>
  <Words>457</Words>
  <Application>Microsoft Office PowerPoint</Application>
  <PresentationFormat>全屏显示(4:3)</PresentationFormat>
  <Paragraphs>79</Paragraphs>
  <Slides>29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0" baseType="lpstr">
      <vt:lpstr>Office 主题</vt:lpstr>
      <vt:lpstr>Introduction to Convolutional Neural Network</vt:lpstr>
      <vt:lpstr>Impact of Deep Learning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Deep Learning – from Research to Technology </vt:lpstr>
      <vt:lpstr>Background of Deep Learning (1) Feature Representations</vt:lpstr>
      <vt:lpstr> Classical Computer Vision Pipeline </vt:lpstr>
      <vt:lpstr>Features for machine learning</vt:lpstr>
      <vt:lpstr>Computer vision features</vt:lpstr>
      <vt:lpstr> Learning Feature Representations</vt:lpstr>
      <vt:lpstr> Background of Deep Learning (2) Learning Feature Hierarchy</vt:lpstr>
      <vt:lpstr>End-to-end Object Recognition System</vt:lpstr>
      <vt:lpstr>End-to-end Object Recognition System</vt:lpstr>
      <vt:lpstr>Building A Complicated Function</vt:lpstr>
      <vt:lpstr>Implementing A Complicated Function</vt:lpstr>
      <vt:lpstr>Intuition Behind Deep Neural Nets</vt:lpstr>
      <vt:lpstr>Intuition Behind Deep Neural Nets</vt:lpstr>
      <vt:lpstr>Intuition Behind Deep Neural Nets</vt:lpstr>
      <vt:lpstr>PowerPoint 演示文稿</vt:lpstr>
      <vt:lpstr>PowerPoint 演示文稿</vt:lpstr>
      <vt:lpstr>Background of Deep Learning (3) driving force from big data </vt:lpstr>
      <vt:lpstr>Summarizing Key Ideas of  DEEP LEARNING</vt:lpstr>
      <vt:lpstr>Formal Definition of Deep Learning</vt:lpstr>
      <vt:lpstr>Recall: Neural Nets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bailing</dc:creator>
  <cp:lastModifiedBy>Zhang</cp:lastModifiedBy>
  <cp:revision>26</cp:revision>
  <dcterms:created xsi:type="dcterms:W3CDTF">2015-10-15T13:19:25Z</dcterms:created>
  <dcterms:modified xsi:type="dcterms:W3CDTF">2015-10-19T07:41:02Z</dcterms:modified>
</cp:coreProperties>
</file>

<file path=docProps/thumbnail.jpeg>
</file>